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7556500" cy="10693400"/>
  <p:notesSz cx="6797675" cy="9926638"/>
  <p:embeddedFontLst>
    <p:embeddedFont>
      <p:font typeface="Canva Sans" panose="020B0604020202020204" charset="0"/>
      <p:regular r:id="rId4"/>
    </p:embeddedFont>
    <p:embeddedFont>
      <p:font typeface="Canva Sans Bold" panose="020B0604020202020204" charset="0"/>
      <p:regular r:id="rId5"/>
    </p:embeddedFont>
  </p:embeddedFontLst>
  <p:defaultTextStyle>
    <a:defPPr rtl="0">
      <a:defRPr lang="bn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89" d="100"/>
          <a:sy n="89" d="100"/>
        </p:scale>
        <p:origin x="20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bn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b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b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b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b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b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bn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bn"/>
              <a:t>Click to edit Master text styles</a:t>
            </a:r>
          </a:p>
          <a:p>
            <a:pPr lvl="1" rtl="0"/>
            <a:r>
              <a:rPr lang="bn"/>
              <a:t>Second level</a:t>
            </a:r>
          </a:p>
          <a:p>
            <a:pPr lvl="2" rtl="0"/>
            <a:r>
              <a:rPr lang="bn"/>
              <a:t>Third level</a:t>
            </a:r>
          </a:p>
          <a:p>
            <a:pPr lvl="3" rtl="0"/>
            <a:r>
              <a:rPr lang="bn"/>
              <a:t>Fourth level</a:t>
            </a:r>
          </a:p>
          <a:p>
            <a:pPr lvl="4" rtl="0"/>
            <a:r>
              <a:rPr lang="b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/>
              <a:pPr rtl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96199" y="-74951"/>
            <a:ext cx="7756199" cy="1154429"/>
            <a:chOff x="0" y="0"/>
            <a:chExt cx="2779647" cy="41372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9647" cy="413721"/>
            </a:xfrm>
            <a:custGeom>
              <a:avLst/>
              <a:gdLst/>
              <a:ahLst/>
              <a:cxnLst/>
              <a:rect l="l" t="t" r="r" b="b"/>
              <a:pathLst>
                <a:path w="2779647" h="413721">
                  <a:moveTo>
                    <a:pt x="0" y="0"/>
                  </a:moveTo>
                  <a:lnTo>
                    <a:pt x="2779647" y="0"/>
                  </a:lnTo>
                  <a:lnTo>
                    <a:pt x="2779647" y="413721"/>
                  </a:lnTo>
                  <a:lnTo>
                    <a:pt x="0" y="4137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19050"/>
              <a:ext cx="2779647" cy="3946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2042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-18000" y="-7200"/>
            <a:ext cx="1393562" cy="1161629"/>
          </a:xfrm>
          <a:custGeom>
            <a:avLst/>
            <a:gdLst/>
            <a:ahLst/>
            <a:cxnLst/>
            <a:rect l="l" t="t" r="r" b="b"/>
            <a:pathLst>
              <a:path w="1393562" h="1161629">
                <a:moveTo>
                  <a:pt x="0" y="0"/>
                </a:moveTo>
                <a:lnTo>
                  <a:pt x="1393562" y="0"/>
                </a:lnTo>
                <a:lnTo>
                  <a:pt x="1393562" y="1161629"/>
                </a:lnTo>
                <a:lnTo>
                  <a:pt x="0" y="116162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sp>
        <p:nvSpPr>
          <p:cNvPr id="6" name="Freeform 6"/>
          <p:cNvSpPr/>
          <p:nvPr/>
        </p:nvSpPr>
        <p:spPr>
          <a:xfrm>
            <a:off x="4956108" y="154661"/>
            <a:ext cx="2603892" cy="773107"/>
          </a:xfrm>
          <a:custGeom>
            <a:avLst/>
            <a:gdLst/>
            <a:ahLst/>
            <a:cxnLst/>
            <a:rect l="l" t="t" r="r" b="b"/>
            <a:pathLst>
              <a:path w="2603892" h="773107">
                <a:moveTo>
                  <a:pt x="0" y="0"/>
                </a:moveTo>
                <a:lnTo>
                  <a:pt x="2603892" y="0"/>
                </a:lnTo>
                <a:lnTo>
                  <a:pt x="2603892" y="773107"/>
                </a:lnTo>
                <a:lnTo>
                  <a:pt x="0" y="77310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210" r="-4580" b="-5345"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7" name="Group 7"/>
          <p:cNvGrpSpPr/>
          <p:nvPr/>
        </p:nvGrpSpPr>
        <p:grpSpPr>
          <a:xfrm>
            <a:off x="-18000" y="1122029"/>
            <a:ext cx="7578000" cy="1166741"/>
            <a:chOff x="0" y="0"/>
            <a:chExt cx="2715784" cy="41813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715784" cy="418134"/>
            </a:xfrm>
            <a:custGeom>
              <a:avLst/>
              <a:gdLst/>
              <a:ahLst/>
              <a:cxnLst/>
              <a:rect l="l" t="t" r="r" b="b"/>
              <a:pathLst>
                <a:path w="2715784" h="418134">
                  <a:moveTo>
                    <a:pt x="0" y="0"/>
                  </a:moveTo>
                  <a:lnTo>
                    <a:pt x="2715784" y="0"/>
                  </a:lnTo>
                  <a:lnTo>
                    <a:pt x="2715784" y="418134"/>
                  </a:lnTo>
                  <a:lnTo>
                    <a:pt x="0" y="418134"/>
                  </a:lnTo>
                  <a:close/>
                </a:path>
              </a:pathLst>
            </a:custGeom>
            <a:solidFill>
              <a:srgbClr val="F14545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66675"/>
              <a:ext cx="2715784" cy="48480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 rot="5400000">
            <a:off x="638744" y="1775567"/>
            <a:ext cx="5535778" cy="6813265"/>
            <a:chOff x="0" y="0"/>
            <a:chExt cx="6604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60400" cy="812800"/>
            </a:xfrm>
            <a:custGeom>
              <a:avLst/>
              <a:gdLst/>
              <a:ahLst/>
              <a:cxnLst/>
              <a:rect l="l" t="t" r="r" b="b"/>
              <a:pathLst>
                <a:path w="660400" h="812800">
                  <a:moveTo>
                    <a:pt x="220252" y="19070"/>
                  </a:moveTo>
                  <a:cubicBezTo>
                    <a:pt x="254000" y="7556"/>
                    <a:pt x="292600" y="0"/>
                    <a:pt x="330378" y="0"/>
                  </a:cubicBezTo>
                  <a:cubicBezTo>
                    <a:pt x="368157" y="0"/>
                    <a:pt x="404509" y="6476"/>
                    <a:pt x="438009" y="17990"/>
                  </a:cubicBezTo>
                  <a:cubicBezTo>
                    <a:pt x="438723" y="18350"/>
                    <a:pt x="439435" y="18350"/>
                    <a:pt x="440148" y="18710"/>
                  </a:cubicBezTo>
                  <a:cubicBezTo>
                    <a:pt x="565955" y="64765"/>
                    <a:pt x="658618" y="186379"/>
                    <a:pt x="660400" y="328502"/>
                  </a:cubicBezTo>
                  <a:lnTo>
                    <a:pt x="660400" y="812800"/>
                  </a:lnTo>
                  <a:lnTo>
                    <a:pt x="0" y="812800"/>
                  </a:lnTo>
                  <a:lnTo>
                    <a:pt x="0" y="328861"/>
                  </a:lnTo>
                  <a:cubicBezTo>
                    <a:pt x="1782" y="185660"/>
                    <a:pt x="93019" y="64045"/>
                    <a:pt x="220252" y="19070"/>
                  </a:cubicBezTo>
                  <a:close/>
                </a:path>
              </a:pathLst>
            </a:custGeom>
            <a:solidFill>
              <a:srgbClr val="60C447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60325"/>
              <a:ext cx="660400" cy="75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304438" y="6859253"/>
            <a:ext cx="2174131" cy="1365462"/>
            <a:chOff x="0" y="0"/>
            <a:chExt cx="10469982" cy="6575666"/>
          </a:xfrm>
        </p:grpSpPr>
        <p:sp>
          <p:nvSpPr>
            <p:cNvPr id="14" name="Freeform 14"/>
            <p:cNvSpPr/>
            <p:nvPr/>
          </p:nvSpPr>
          <p:spPr>
            <a:xfrm>
              <a:off x="10449" y="6350"/>
              <a:ext cx="10449105" cy="6562979"/>
            </a:xfrm>
            <a:custGeom>
              <a:avLst/>
              <a:gdLst/>
              <a:ahLst/>
              <a:cxnLst/>
              <a:rect l="l" t="t" r="r" b="b"/>
              <a:pathLst>
                <a:path w="10449105" h="6562979">
                  <a:moveTo>
                    <a:pt x="10449084" y="5480583"/>
                  </a:moveTo>
                  <a:cubicBezTo>
                    <a:pt x="10449084" y="6078372"/>
                    <a:pt x="9651693" y="6562979"/>
                    <a:pt x="8667996" y="6562979"/>
                  </a:cubicBezTo>
                  <a:lnTo>
                    <a:pt x="1781088" y="6562979"/>
                  </a:lnTo>
                  <a:cubicBezTo>
                    <a:pt x="797411" y="6562979"/>
                    <a:pt x="0" y="6078385"/>
                    <a:pt x="0" y="5480583"/>
                  </a:cubicBezTo>
                  <a:lnTo>
                    <a:pt x="0" y="1082383"/>
                  </a:lnTo>
                  <a:cubicBezTo>
                    <a:pt x="0" y="484594"/>
                    <a:pt x="797390" y="0"/>
                    <a:pt x="1781088" y="0"/>
                  </a:cubicBezTo>
                  <a:lnTo>
                    <a:pt x="8668016" y="0"/>
                  </a:lnTo>
                  <a:cubicBezTo>
                    <a:pt x="9651693" y="0"/>
                    <a:pt x="10449105" y="484594"/>
                    <a:pt x="10449105" y="1082383"/>
                  </a:cubicBezTo>
                  <a:lnTo>
                    <a:pt x="10449105" y="5480583"/>
                  </a:lnTo>
                  <a:close/>
                </a:path>
              </a:pathLst>
            </a:custGeom>
            <a:blipFill>
              <a:blip r:embed="rId4"/>
              <a:stretch>
                <a:fillRect l="-8929" t="-1704" r="-5362" b="-96"/>
              </a:stretch>
            </a:blipFill>
          </p:spPr>
          <p:txBody>
            <a:bodyPr/>
            <a:lstStyle/>
            <a:p>
              <a:endParaRPr lang="en-IE"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68687" y="4604949"/>
            <a:ext cx="4532327" cy="487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921"/>
              </a:lnSpc>
            </a:pPr>
            <a:r>
              <a:rPr lang="bn" sz="1700">
                <a:solidFill>
                  <a:srgbClr val="FFFFFF"/>
                </a:solidFill>
                <a:latin typeface="Canva Sans Bold"/>
              </a:rPr>
              <a:t>আপনাকে রোগ নির্ণয় বা চিকিৎসার জন্য হাসপাতালে উপস্থিত থাকতে হতে পারে 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82668" y="1253652"/>
            <a:ext cx="6998464" cy="10515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4000"/>
              </a:lnSpc>
            </a:pPr>
            <a:r>
              <a:rPr lang="bn" sz="4000" dirty="0">
                <a:solidFill>
                  <a:srgbClr val="FFFFFF"/>
                </a:solidFill>
                <a:latin typeface="Canva Sans Bold"/>
              </a:rPr>
              <a:t>ক্যান্সার রোগীদের</a:t>
            </a:r>
          </a:p>
          <a:p>
            <a:pPr algn="ctr" rtl="0">
              <a:lnSpc>
                <a:spcPts val="4000"/>
              </a:lnSpc>
            </a:pPr>
            <a:r>
              <a:rPr lang="bn" sz="4000" dirty="0">
                <a:solidFill>
                  <a:srgbClr val="FFFFFF"/>
                </a:solidFill>
                <a:latin typeface="Canva Sans Bold"/>
              </a:rPr>
              <a:t>জন্য এসওএস (SOS) হটলাইন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72287" y="2465677"/>
            <a:ext cx="3295948" cy="464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0">
              <a:lnSpc>
                <a:spcPts val="3780"/>
              </a:lnSpc>
            </a:pPr>
            <a:r>
              <a:rPr lang="bn" sz="2700">
                <a:solidFill>
                  <a:srgbClr val="FFFFFF"/>
                </a:solidFill>
                <a:latin typeface="Canva Sans Bold"/>
              </a:rPr>
              <a:t>উপসর্গগুলি নির্ণয় করুন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68687" y="2992296"/>
            <a:ext cx="4950850" cy="14491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 Bold"/>
              </a:rPr>
              <a:t>আপনার পরবর্তী সাক্ষাৎকারের আগে অসুস্থতা বা</a:t>
            </a:r>
          </a:p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 Bold"/>
              </a:rPr>
              <a:t> রোগের উপসর্গ সম্পর্কে উদ্বিগ্ন বোধ করছেন? </a:t>
            </a:r>
          </a:p>
          <a:p>
            <a:pPr rtl="0">
              <a:lnSpc>
                <a:spcPts val="720"/>
              </a:lnSpc>
            </a:pPr>
            <a:endParaRPr lang="en-US" sz="17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 Bold"/>
              </a:rPr>
              <a:t>অপেক্ষা করবেন না! </a:t>
            </a:r>
          </a:p>
          <a:p>
            <a:pPr rtl="0">
              <a:lnSpc>
                <a:spcPts val="600"/>
              </a:lnSpc>
            </a:pPr>
            <a:endParaRPr lang="en-US" sz="17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"/>
              </a:rPr>
              <a:t>আমাদের বিশেষজ্ঞ নার্স এসওএস (SOS) (উপসর্গ সনাক্তকরণ) দ্বারা পরামর্শ এবং সহায়তা হটলাইনে ফোন করুন।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68687" y="5258237"/>
            <a:ext cx="5785187" cy="25648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 Bold"/>
              </a:rPr>
              <a:t>আমার কখন কল করা উচিত?  </a:t>
            </a:r>
          </a:p>
          <a:p>
            <a:pPr rtl="0">
              <a:lnSpc>
                <a:spcPts val="2040"/>
              </a:lnSpc>
            </a:pPr>
            <a:r>
              <a:rPr lang="bn" sz="1700">
                <a:solidFill>
                  <a:srgbClr val="000000"/>
                </a:solidFill>
                <a:latin typeface="Canva Sans"/>
              </a:rPr>
              <a:t>অসুস্থ হয়ে পরলে এই পরিষেবাটি আপনাকে পরামর্শ এবং রোগ নির্ণয় করার সহায়তা প্রদান করে; </a:t>
            </a:r>
          </a:p>
          <a:p>
            <a:pPr marL="367031" lvl="1" indent="-183515" rtl="0">
              <a:lnSpc>
                <a:spcPts val="2040"/>
              </a:lnSpc>
              <a:buFont typeface="Arial"/>
              <a:buChar char="•"/>
            </a:pPr>
            <a:r>
              <a:rPr lang="bn" sz="1700">
                <a:solidFill>
                  <a:srgbClr val="000000"/>
                </a:solidFill>
                <a:latin typeface="Canva Sans"/>
              </a:rPr>
              <a:t>যখন ক্যান্সারের চিকিৎসা করা হয়</a:t>
            </a:r>
          </a:p>
          <a:p>
            <a:pPr marL="367031" lvl="1" indent="-183515" rtl="0">
              <a:lnSpc>
                <a:spcPts val="2040"/>
              </a:lnSpc>
              <a:buFont typeface="Arial"/>
              <a:buChar char="•"/>
            </a:pPr>
            <a:r>
              <a:rPr lang="bn" sz="1700">
                <a:solidFill>
                  <a:srgbClr val="000000"/>
                </a:solidFill>
                <a:latin typeface="Canva Sans"/>
              </a:rPr>
              <a:t>ক্যান্সারের চিকিৎসা শেষ হওয়ার পর 8 সপ্তাহ পর্যন্ত</a:t>
            </a:r>
          </a:p>
          <a:p>
            <a:pPr marL="367031" lvl="1" indent="-183515" rtl="0">
              <a:lnSpc>
                <a:spcPts val="2040"/>
              </a:lnSpc>
              <a:buFont typeface="Arial"/>
              <a:buChar char="•"/>
            </a:pPr>
            <a:r>
              <a:rPr lang="bn" sz="1700">
                <a:solidFill>
                  <a:srgbClr val="000000"/>
                </a:solidFill>
                <a:latin typeface="Canva Sans"/>
              </a:rPr>
              <a:t>ইমিউনোথেরাপি চিকিৎসার পর 1 বছর পর্যন্ত</a:t>
            </a:r>
          </a:p>
          <a:p>
            <a:pPr rtl="0">
              <a:lnSpc>
                <a:spcPts val="2040"/>
              </a:lnSpc>
            </a:pPr>
            <a:endParaRPr lang="en-US" sz="1700" b="1" dirty="0">
              <a:solidFill>
                <a:srgbClr val="000000"/>
              </a:solidFill>
              <a:latin typeface="Canva Sans"/>
            </a:endParaRPr>
          </a:p>
          <a:p>
            <a:pPr rtl="0">
              <a:lnSpc>
                <a:spcPts val="2040"/>
              </a:lnSpc>
            </a:pPr>
            <a:r>
              <a:rPr lang="bn" sz="1700" b="1">
                <a:solidFill>
                  <a:srgbClr val="000000"/>
                </a:solidFill>
                <a:latin typeface="Canva Sans"/>
              </a:rPr>
              <a:t>কখন কল করবেন সেই বিষয়ে অনিশ্চিত?</a:t>
            </a:r>
          </a:p>
          <a:p>
            <a:pPr rtl="0">
              <a:lnSpc>
                <a:spcPts val="2040"/>
              </a:lnSpc>
            </a:pPr>
            <a:endParaRPr lang="en-US" sz="1700" dirty="0">
              <a:solidFill>
                <a:srgbClr val="000000"/>
              </a:solidFill>
              <a:latin typeface="Canva Sans"/>
            </a:endParaRPr>
          </a:p>
          <a:p>
            <a:pPr algn="ctr" rtl="0">
              <a:lnSpc>
                <a:spcPts val="2040"/>
              </a:lnSpc>
            </a:pPr>
            <a:r>
              <a:rPr lang="bn" sz="1700" b="1">
                <a:solidFill>
                  <a:srgbClr val="000000"/>
                </a:solidFill>
                <a:latin typeface="Canva Sans"/>
              </a:rPr>
              <a:t>সন্দেহ থাকলে সর্বদা এটি পরীক্ষা করে দেখুন। 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4979919" y="2465496"/>
            <a:ext cx="2823173" cy="2823173"/>
            <a:chOff x="0" y="0"/>
            <a:chExt cx="812800" cy="81280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5"/>
              <a:stretch>
                <a:fillRect l="-3125" r="-3125"/>
              </a:stretch>
            </a:blipFill>
          </p:spPr>
          <p:txBody>
            <a:bodyPr/>
            <a:lstStyle/>
            <a:p>
              <a:endParaRPr lang="en-IE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30818" y="8141915"/>
            <a:ext cx="7298364" cy="2045329"/>
            <a:chOff x="0" y="0"/>
            <a:chExt cx="9731152" cy="2727105"/>
          </a:xfrm>
        </p:grpSpPr>
        <p:grpSp>
          <p:nvGrpSpPr>
            <p:cNvPr id="23" name="Group 23"/>
            <p:cNvGrpSpPr/>
            <p:nvPr/>
          </p:nvGrpSpPr>
          <p:grpSpPr>
            <a:xfrm>
              <a:off x="0" y="0"/>
              <a:ext cx="9731152" cy="2727105"/>
              <a:chOff x="0" y="0"/>
              <a:chExt cx="2615569" cy="733000"/>
            </a:xfrm>
          </p:grpSpPr>
          <p:sp>
            <p:nvSpPr>
              <p:cNvPr id="24" name="Freeform 24"/>
              <p:cNvSpPr/>
              <p:nvPr/>
            </p:nvSpPr>
            <p:spPr>
              <a:xfrm>
                <a:off x="0" y="0"/>
                <a:ext cx="2615569" cy="733000"/>
              </a:xfrm>
              <a:custGeom>
                <a:avLst/>
                <a:gdLst/>
                <a:ahLst/>
                <a:cxnLst/>
                <a:rect l="l" t="t" r="r" b="b"/>
                <a:pathLst>
                  <a:path w="2615569" h="733000">
                    <a:moveTo>
                      <a:pt x="39249" y="0"/>
                    </a:moveTo>
                    <a:lnTo>
                      <a:pt x="2576320" y="0"/>
                    </a:lnTo>
                    <a:cubicBezTo>
                      <a:pt x="2597997" y="0"/>
                      <a:pt x="2615569" y="17572"/>
                      <a:pt x="2615569" y="39249"/>
                    </a:cubicBezTo>
                    <a:lnTo>
                      <a:pt x="2615569" y="693751"/>
                    </a:lnTo>
                    <a:cubicBezTo>
                      <a:pt x="2615569" y="715427"/>
                      <a:pt x="2597997" y="733000"/>
                      <a:pt x="2576320" y="733000"/>
                    </a:cubicBezTo>
                    <a:lnTo>
                      <a:pt x="39249" y="733000"/>
                    </a:lnTo>
                    <a:cubicBezTo>
                      <a:pt x="17572" y="733000"/>
                      <a:pt x="0" y="715427"/>
                      <a:pt x="0" y="693751"/>
                    </a:cubicBezTo>
                    <a:lnTo>
                      <a:pt x="0" y="39249"/>
                    </a:lnTo>
                    <a:cubicBezTo>
                      <a:pt x="0" y="17572"/>
                      <a:pt x="17572" y="0"/>
                      <a:pt x="39249" y="0"/>
                    </a:cubicBezTo>
                    <a:close/>
                  </a:path>
                </a:pathLst>
              </a:custGeom>
              <a:solidFill>
                <a:srgbClr val="F58B29"/>
              </a:solidFill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0" y="9525"/>
                <a:ext cx="2615569" cy="7234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grpSp>
          <p:nvGrpSpPr>
            <p:cNvPr id="26" name="Group 26"/>
            <p:cNvGrpSpPr/>
            <p:nvPr/>
          </p:nvGrpSpPr>
          <p:grpSpPr>
            <a:xfrm>
              <a:off x="219293" y="1623139"/>
              <a:ext cx="9331285" cy="882511"/>
              <a:chOff x="0" y="0"/>
              <a:chExt cx="2508091" cy="237204"/>
            </a:xfrm>
          </p:grpSpPr>
          <p:sp>
            <p:nvSpPr>
              <p:cNvPr id="27" name="Freeform 27"/>
              <p:cNvSpPr/>
              <p:nvPr/>
            </p:nvSpPr>
            <p:spPr>
              <a:xfrm>
                <a:off x="0" y="0"/>
                <a:ext cx="2508091" cy="237204"/>
              </a:xfrm>
              <a:custGeom>
                <a:avLst/>
                <a:gdLst/>
                <a:ahLst/>
                <a:cxnLst/>
                <a:rect l="l" t="t" r="r" b="b"/>
                <a:pathLst>
                  <a:path w="2508091" h="237204">
                    <a:moveTo>
                      <a:pt x="19912" y="0"/>
                    </a:moveTo>
                    <a:lnTo>
                      <a:pt x="2488179" y="0"/>
                    </a:lnTo>
                    <a:cubicBezTo>
                      <a:pt x="2499177" y="0"/>
                      <a:pt x="2508091" y="8915"/>
                      <a:pt x="2508091" y="19912"/>
                    </a:cubicBezTo>
                    <a:lnTo>
                      <a:pt x="2508091" y="217292"/>
                    </a:lnTo>
                    <a:cubicBezTo>
                      <a:pt x="2508091" y="228289"/>
                      <a:pt x="2499177" y="237204"/>
                      <a:pt x="2488179" y="237204"/>
                    </a:cubicBezTo>
                    <a:lnTo>
                      <a:pt x="19912" y="237204"/>
                    </a:lnTo>
                    <a:cubicBezTo>
                      <a:pt x="8915" y="237204"/>
                      <a:pt x="0" y="228289"/>
                      <a:pt x="0" y="217292"/>
                    </a:cubicBezTo>
                    <a:lnTo>
                      <a:pt x="0" y="19912"/>
                    </a:lnTo>
                    <a:cubicBezTo>
                      <a:pt x="0" y="8915"/>
                      <a:pt x="8915" y="0"/>
                      <a:pt x="19912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0" y="9525"/>
                <a:ext cx="2508091" cy="22767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grpSp>
          <p:nvGrpSpPr>
            <p:cNvPr id="29" name="Group 29"/>
            <p:cNvGrpSpPr/>
            <p:nvPr/>
          </p:nvGrpSpPr>
          <p:grpSpPr>
            <a:xfrm>
              <a:off x="219293" y="628235"/>
              <a:ext cx="9331285" cy="882511"/>
              <a:chOff x="0" y="0"/>
              <a:chExt cx="2508091" cy="237204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2508091" cy="237204"/>
              </a:xfrm>
              <a:custGeom>
                <a:avLst/>
                <a:gdLst/>
                <a:ahLst/>
                <a:cxnLst/>
                <a:rect l="l" t="t" r="r" b="b"/>
                <a:pathLst>
                  <a:path w="2508091" h="237204">
                    <a:moveTo>
                      <a:pt x="19912" y="0"/>
                    </a:moveTo>
                    <a:lnTo>
                      <a:pt x="2488179" y="0"/>
                    </a:lnTo>
                    <a:cubicBezTo>
                      <a:pt x="2499177" y="0"/>
                      <a:pt x="2508091" y="8915"/>
                      <a:pt x="2508091" y="19912"/>
                    </a:cubicBezTo>
                    <a:lnTo>
                      <a:pt x="2508091" y="217292"/>
                    </a:lnTo>
                    <a:cubicBezTo>
                      <a:pt x="2508091" y="228289"/>
                      <a:pt x="2499177" y="237204"/>
                      <a:pt x="2488179" y="237204"/>
                    </a:cubicBezTo>
                    <a:lnTo>
                      <a:pt x="19912" y="237204"/>
                    </a:lnTo>
                    <a:cubicBezTo>
                      <a:pt x="8915" y="237204"/>
                      <a:pt x="0" y="228289"/>
                      <a:pt x="0" y="217292"/>
                    </a:cubicBezTo>
                    <a:lnTo>
                      <a:pt x="0" y="19912"/>
                    </a:lnTo>
                    <a:cubicBezTo>
                      <a:pt x="0" y="8915"/>
                      <a:pt x="8915" y="0"/>
                      <a:pt x="19912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0" y="9525"/>
                <a:ext cx="2508091" cy="227679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 rtl="0">
                  <a:lnSpc>
                    <a:spcPts val="1929"/>
                  </a:lnSpc>
                </a:pPr>
                <a:endParaRPr/>
              </a:p>
            </p:txBody>
          </p:sp>
        </p:grpSp>
        <p:sp>
          <p:nvSpPr>
            <p:cNvPr id="32" name="TextBox 32"/>
            <p:cNvSpPr txBox="1"/>
            <p:nvPr/>
          </p:nvSpPr>
          <p:spPr>
            <a:xfrm>
              <a:off x="392843" y="1874200"/>
              <a:ext cx="8487700" cy="3048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rtl="0">
                <a:lnSpc>
                  <a:spcPts val="1800"/>
                </a:lnSpc>
              </a:pPr>
              <a:r>
                <a:rPr lang="bn" sz="1500">
                  <a:solidFill>
                    <a:srgbClr val="000000"/>
                  </a:solidFill>
                  <a:latin typeface="Canva Sans Bold"/>
                </a:rPr>
                <a:t>বিকাল ৪টার পর/সপ্তাহান্তে/ব্যাঙ্ক ছুটির দিনে কল করুন:</a:t>
              </a:r>
              <a:endParaRPr lang="en-US" sz="1500" dirty="0">
                <a:solidFill>
                  <a:srgbClr val="000000"/>
                </a:solidFill>
                <a:latin typeface="Canva Sans Bold"/>
              </a:endParaRPr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466927" y="940693"/>
              <a:ext cx="8487700" cy="3077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rtl="0">
                <a:lnSpc>
                  <a:spcPts val="1800"/>
                </a:lnSpc>
              </a:pPr>
              <a:r>
                <a:rPr lang="bn" sz="1500">
                  <a:solidFill>
                    <a:srgbClr val="000000"/>
                  </a:solidFill>
                  <a:latin typeface="Canva Sans Bold"/>
                </a:rPr>
                <a:t>সোম-শুক্রবার 0800-1600</a:t>
              </a: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2509642" y="194025"/>
              <a:ext cx="4711868" cy="3199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rtl="0">
                <a:lnSpc>
                  <a:spcPts val="1881"/>
                </a:lnSpc>
              </a:pPr>
              <a:r>
                <a:rPr lang="bn" sz="1665">
                  <a:solidFill>
                    <a:srgbClr val="000000"/>
                  </a:solidFill>
                  <a:latin typeface="Canva Sans Bold"/>
                </a:rPr>
                <a:t>আমার কোন নম্বরে কল করা উচিত? </a:t>
              </a:r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68687" y="10356144"/>
            <a:ext cx="7274895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209"/>
              </a:lnSpc>
            </a:pPr>
            <a:r>
              <a:rPr lang="bn" sz="1070" b="1">
                <a:solidFill>
                  <a:srgbClr val="FF0000"/>
                </a:solidFill>
                <a:latin typeface="Canva Sans Bold"/>
              </a:rPr>
              <a:t>হঠাৎ অসুস্থ হয়ে যেমন বুকে ব্যথা হলে, শ্বাস নিতে অসুবিধা হলে বা কোনো অঙ্গের শক্তি হ্রাস পেলে অবিলম্বে </a:t>
            </a:r>
            <a:r>
              <a:rPr lang="bn" sz="1070" b="1" u="sng">
                <a:solidFill>
                  <a:srgbClr val="FF0000"/>
                </a:solidFill>
                <a:latin typeface="Canva Sans Bold"/>
              </a:rPr>
              <a:t>999/112</a:t>
            </a:r>
            <a:r>
              <a:rPr lang="bn" sz="1070" b="1">
                <a:solidFill>
                  <a:srgbClr val="FF0000"/>
                </a:solidFill>
                <a:latin typeface="Canva Sans Bold"/>
              </a:rPr>
              <a:t> এ কল করুন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5400000">
            <a:off x="1205711" y="1037"/>
            <a:ext cx="3874496" cy="6321301"/>
            <a:chOff x="0" y="0"/>
            <a:chExt cx="540145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40145" cy="812800"/>
            </a:xfrm>
            <a:custGeom>
              <a:avLst/>
              <a:gdLst/>
              <a:ahLst/>
              <a:cxnLst/>
              <a:rect l="l" t="t" r="r" b="b"/>
              <a:pathLst>
                <a:path w="540145" h="812800">
                  <a:moveTo>
                    <a:pt x="180146" y="19070"/>
                  </a:moveTo>
                  <a:cubicBezTo>
                    <a:pt x="207748" y="7556"/>
                    <a:pt x="239320" y="0"/>
                    <a:pt x="270218" y="0"/>
                  </a:cubicBezTo>
                  <a:cubicBezTo>
                    <a:pt x="301117" y="0"/>
                    <a:pt x="330850" y="6476"/>
                    <a:pt x="358250" y="17990"/>
                  </a:cubicBezTo>
                  <a:cubicBezTo>
                    <a:pt x="358834" y="18350"/>
                    <a:pt x="359417" y="18350"/>
                    <a:pt x="359999" y="18710"/>
                  </a:cubicBezTo>
                  <a:cubicBezTo>
                    <a:pt x="462898" y="64765"/>
                    <a:pt x="538688" y="186379"/>
                    <a:pt x="540145" y="328502"/>
                  </a:cubicBezTo>
                  <a:lnTo>
                    <a:pt x="540145" y="812800"/>
                  </a:lnTo>
                  <a:lnTo>
                    <a:pt x="0" y="812800"/>
                  </a:lnTo>
                  <a:lnTo>
                    <a:pt x="0" y="328861"/>
                  </a:lnTo>
                  <a:cubicBezTo>
                    <a:pt x="1457" y="185660"/>
                    <a:pt x="76081" y="64045"/>
                    <a:pt x="180146" y="19070"/>
                  </a:cubicBezTo>
                  <a:close/>
                </a:path>
              </a:pathLst>
            </a:custGeom>
            <a:solidFill>
              <a:srgbClr val="60C447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60325"/>
              <a:ext cx="540145" cy="7524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77550" y="1469904"/>
            <a:ext cx="5524185" cy="17953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2039"/>
              </a:lnSpc>
            </a:pPr>
            <a:r>
              <a:rPr lang="bn" sz="1600" dirty="0">
                <a:solidFill>
                  <a:srgbClr val="000000"/>
                </a:solidFill>
                <a:latin typeface="Canva Sans Bold"/>
              </a:rPr>
              <a:t>আমি কল করলে কি হবে?</a:t>
            </a:r>
          </a:p>
          <a:p>
            <a:pPr rtl="0">
              <a:lnSpc>
                <a:spcPts val="360"/>
              </a:lnSpc>
            </a:pPr>
            <a:endParaRPr lang="en-US" sz="16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2039"/>
              </a:lnSpc>
            </a:pPr>
            <a:r>
              <a:rPr lang="bn" sz="1600" dirty="0">
                <a:solidFill>
                  <a:srgbClr val="000000"/>
                </a:solidFill>
                <a:latin typeface="Canva Sans"/>
              </a:rPr>
              <a:t>যে উপসর্গগুলি অনুভব করছেন সেগুলি সম্পর্কে আপনার নার্স আপনাকে বেশ কয়েকটি প্রশ্ন জিজ্ঞাসা করবেন। </a:t>
            </a:r>
          </a:p>
          <a:p>
            <a:pPr rtl="0">
              <a:lnSpc>
                <a:spcPts val="840"/>
              </a:lnSpc>
            </a:pPr>
            <a:endParaRPr lang="en-US" sz="1600" dirty="0">
              <a:solidFill>
                <a:srgbClr val="000000"/>
              </a:solidFill>
              <a:latin typeface="Canva Sans"/>
            </a:endParaRPr>
          </a:p>
          <a:p>
            <a:pPr rtl="0">
              <a:lnSpc>
                <a:spcPts val="2039"/>
              </a:lnSpc>
            </a:pPr>
            <a:r>
              <a:rPr lang="bn" sz="1600" dirty="0">
                <a:solidFill>
                  <a:srgbClr val="000000"/>
                </a:solidFill>
                <a:latin typeface="Canva Sans"/>
              </a:rPr>
              <a:t>কিছু সম্ভাব্য উপসর্গ নীচে সবুজ, হলুদ এবং লাল ট্রাফিক লাইট বাক্সে তালিকাভুক্ত করা হয়েছে। </a:t>
            </a:r>
          </a:p>
          <a:p>
            <a:pPr rtl="0">
              <a:lnSpc>
                <a:spcPts val="840"/>
              </a:lnSpc>
            </a:pPr>
            <a:endParaRPr lang="en-US" sz="1600" dirty="0">
              <a:solidFill>
                <a:srgbClr val="000000"/>
              </a:solidFill>
              <a:latin typeface="Canva Sans"/>
            </a:endParaRPr>
          </a:p>
          <a:p>
            <a:pPr rtl="0">
              <a:lnSpc>
                <a:spcPts val="2039"/>
              </a:lnSpc>
            </a:pPr>
            <a:endParaRPr lang="en-US" sz="1600" dirty="0">
              <a:solidFill>
                <a:srgbClr val="000000"/>
              </a:solidFill>
              <a:latin typeface="Canva San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77550" y="2765143"/>
            <a:ext cx="5013564" cy="20338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2040"/>
              </a:lnSpc>
            </a:pPr>
            <a:endParaRPr lang="en-US" sz="16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2040"/>
              </a:lnSpc>
            </a:pPr>
            <a:r>
              <a:rPr lang="bn" sz="1600" b="1" dirty="0">
                <a:solidFill>
                  <a:srgbClr val="000000"/>
                </a:solidFill>
                <a:latin typeface="Canva Sans Bold"/>
              </a:rPr>
              <a:t>আপনি পেতে পারেন:</a:t>
            </a:r>
          </a:p>
          <a:p>
            <a:pPr marL="285750" indent="-285750" rtl="0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bn" sz="1600" dirty="0">
                <a:solidFill>
                  <a:srgbClr val="000000"/>
                </a:solidFill>
                <a:latin typeface="Canva Sans Bold"/>
              </a:rPr>
              <a:t>ফোনের মাধ্যমে পরামর্শ</a:t>
            </a:r>
          </a:p>
          <a:p>
            <a:pPr marL="285750" indent="-285750" rtl="0">
              <a:lnSpc>
                <a:spcPts val="2040"/>
              </a:lnSpc>
              <a:buFont typeface="Arial" panose="020B0604020202020204" pitchFamily="34" charset="0"/>
              <a:buChar char="•"/>
            </a:pPr>
            <a:r>
              <a:rPr lang="bn" sz="1600" dirty="0">
                <a:solidFill>
                  <a:srgbClr val="000000"/>
                </a:solidFill>
                <a:latin typeface="Canva Sans Bold"/>
              </a:rPr>
              <a:t>আপনাকে বিশেষজ্ঞ নার্স/</a:t>
            </a:r>
          </a:p>
          <a:p>
            <a:pPr rtl="0">
              <a:lnSpc>
                <a:spcPts val="2040"/>
              </a:lnSpc>
            </a:pPr>
            <a:r>
              <a:rPr lang="bn" sz="1600" dirty="0">
                <a:solidFill>
                  <a:srgbClr val="000000"/>
                </a:solidFill>
                <a:latin typeface="Canva Sans Bold"/>
              </a:rPr>
              <a:t>     জিপি/ জরুরী বিভাগে উপস্থিত হতে বলা হতে পারে</a:t>
            </a:r>
          </a:p>
          <a:p>
            <a:pPr rtl="0">
              <a:lnSpc>
                <a:spcPts val="2040"/>
              </a:lnSpc>
            </a:pPr>
            <a:endParaRPr lang="en-US" sz="1600" dirty="0">
              <a:solidFill>
                <a:srgbClr val="000000"/>
              </a:solidFill>
              <a:latin typeface="Canva Sans Bold"/>
            </a:endParaRPr>
          </a:p>
          <a:p>
            <a:pPr rtl="0">
              <a:lnSpc>
                <a:spcPts val="2040"/>
              </a:lnSpc>
            </a:pPr>
            <a:r>
              <a:rPr lang="bn" sz="1200" dirty="0">
                <a:solidFill>
                  <a:srgbClr val="000000"/>
                </a:solidFill>
                <a:latin typeface="Canva Sans Bold"/>
              </a:rPr>
              <a:t>অনুগ্রহ করে আপনার ওষুধ এবং ওষুধের একটি তালিকা নিজের সাথে হাসপাতালে নিয়ে আসুন।  আপনি নিজের জিপি-র থেকে একটি তালিকা পেতে পারেন 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5074089" y="5313872"/>
            <a:ext cx="2189095" cy="1128224"/>
            <a:chOff x="0" y="0"/>
            <a:chExt cx="681100" cy="351028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0000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2685453" y="5313872"/>
            <a:ext cx="2189095" cy="1128224"/>
            <a:chOff x="0" y="0"/>
            <a:chExt cx="681100" cy="351028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58B29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074089" y="6339888"/>
            <a:ext cx="2189095" cy="3598385"/>
            <a:chOff x="0" y="0"/>
            <a:chExt cx="681100" cy="1119576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681100" cy="1119576"/>
            </a:xfrm>
            <a:custGeom>
              <a:avLst/>
              <a:gdLst/>
              <a:ahLst/>
              <a:cxnLst/>
              <a:rect l="l" t="t" r="r" b="b"/>
              <a:pathLst>
                <a:path w="681100" h="1119576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1283"/>
                  </a:lnTo>
                  <a:cubicBezTo>
                    <a:pt x="681100" y="1098787"/>
                    <a:pt x="678119" y="1105983"/>
                    <a:pt x="672813" y="1111289"/>
                  </a:cubicBezTo>
                  <a:cubicBezTo>
                    <a:pt x="667507" y="1116595"/>
                    <a:pt x="660311" y="1119576"/>
                    <a:pt x="652807" y="1119576"/>
                  </a:cubicBezTo>
                  <a:lnTo>
                    <a:pt x="28293" y="1119576"/>
                  </a:lnTo>
                  <a:cubicBezTo>
                    <a:pt x="20789" y="1119576"/>
                    <a:pt x="13593" y="1116595"/>
                    <a:pt x="8287" y="1111289"/>
                  </a:cubicBezTo>
                  <a:cubicBezTo>
                    <a:pt x="2981" y="1105983"/>
                    <a:pt x="0" y="1098787"/>
                    <a:pt x="0" y="1091283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F0000"/>
              </a:solidFill>
              <a:prstDash val="solid"/>
              <a:miter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66675"/>
              <a:ext cx="681100" cy="1186251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2685453" y="6303930"/>
            <a:ext cx="2189095" cy="3596112"/>
            <a:chOff x="0" y="0"/>
            <a:chExt cx="681100" cy="1118869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681100" cy="1118869"/>
            </a:xfrm>
            <a:custGeom>
              <a:avLst/>
              <a:gdLst/>
              <a:ahLst/>
              <a:cxnLst/>
              <a:rect l="l" t="t" r="r" b="b"/>
              <a:pathLst>
                <a:path w="681100" h="1118869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0576"/>
                  </a:lnTo>
                  <a:cubicBezTo>
                    <a:pt x="681100" y="1098080"/>
                    <a:pt x="678119" y="1105276"/>
                    <a:pt x="672813" y="1110582"/>
                  </a:cubicBezTo>
                  <a:cubicBezTo>
                    <a:pt x="667507" y="1115888"/>
                    <a:pt x="660311" y="1118869"/>
                    <a:pt x="652807" y="1118869"/>
                  </a:cubicBezTo>
                  <a:lnTo>
                    <a:pt x="28293" y="1118869"/>
                  </a:lnTo>
                  <a:cubicBezTo>
                    <a:pt x="20789" y="1118869"/>
                    <a:pt x="13593" y="1115888"/>
                    <a:pt x="8287" y="1110582"/>
                  </a:cubicBezTo>
                  <a:cubicBezTo>
                    <a:pt x="2981" y="1105276"/>
                    <a:pt x="0" y="1098080"/>
                    <a:pt x="0" y="1090576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F58B29"/>
              </a:solidFill>
              <a:prstDash val="solid"/>
              <a:miter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66675"/>
              <a:ext cx="681100" cy="1185544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296816" y="5313872"/>
            <a:ext cx="2189095" cy="1128224"/>
            <a:chOff x="0" y="0"/>
            <a:chExt cx="681100" cy="351028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681100" cy="351028"/>
            </a:xfrm>
            <a:custGeom>
              <a:avLst/>
              <a:gdLst/>
              <a:ahLst/>
              <a:cxnLst/>
              <a:rect l="l" t="t" r="r" b="b"/>
              <a:pathLst>
                <a:path w="681100" h="351028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322735"/>
                  </a:lnTo>
                  <a:cubicBezTo>
                    <a:pt x="681100" y="330239"/>
                    <a:pt x="678119" y="337435"/>
                    <a:pt x="672813" y="342741"/>
                  </a:cubicBezTo>
                  <a:cubicBezTo>
                    <a:pt x="667507" y="348047"/>
                    <a:pt x="660311" y="351028"/>
                    <a:pt x="652807" y="351028"/>
                  </a:cubicBezTo>
                  <a:lnTo>
                    <a:pt x="28293" y="351028"/>
                  </a:lnTo>
                  <a:cubicBezTo>
                    <a:pt x="20789" y="351028"/>
                    <a:pt x="13593" y="348047"/>
                    <a:pt x="8287" y="342741"/>
                  </a:cubicBezTo>
                  <a:cubicBezTo>
                    <a:pt x="2981" y="337435"/>
                    <a:pt x="0" y="330239"/>
                    <a:pt x="0" y="322735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60C447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66675"/>
              <a:ext cx="681100" cy="417703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296816" y="6339888"/>
            <a:ext cx="2189095" cy="3598385"/>
            <a:chOff x="0" y="0"/>
            <a:chExt cx="681100" cy="1119576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681100" cy="1119576"/>
            </a:xfrm>
            <a:custGeom>
              <a:avLst/>
              <a:gdLst/>
              <a:ahLst/>
              <a:cxnLst/>
              <a:rect l="l" t="t" r="r" b="b"/>
              <a:pathLst>
                <a:path w="681100" h="1119576">
                  <a:moveTo>
                    <a:pt x="28293" y="0"/>
                  </a:moveTo>
                  <a:lnTo>
                    <a:pt x="652807" y="0"/>
                  </a:lnTo>
                  <a:cubicBezTo>
                    <a:pt x="668432" y="0"/>
                    <a:pt x="681100" y="12667"/>
                    <a:pt x="681100" y="28293"/>
                  </a:cubicBezTo>
                  <a:lnTo>
                    <a:pt x="681100" y="1091283"/>
                  </a:lnTo>
                  <a:cubicBezTo>
                    <a:pt x="681100" y="1098787"/>
                    <a:pt x="678119" y="1105983"/>
                    <a:pt x="672813" y="1111289"/>
                  </a:cubicBezTo>
                  <a:cubicBezTo>
                    <a:pt x="667507" y="1116595"/>
                    <a:pt x="660311" y="1119576"/>
                    <a:pt x="652807" y="1119576"/>
                  </a:cubicBezTo>
                  <a:lnTo>
                    <a:pt x="28293" y="1119576"/>
                  </a:lnTo>
                  <a:cubicBezTo>
                    <a:pt x="20789" y="1119576"/>
                    <a:pt x="13593" y="1116595"/>
                    <a:pt x="8287" y="1111289"/>
                  </a:cubicBezTo>
                  <a:cubicBezTo>
                    <a:pt x="2981" y="1105983"/>
                    <a:pt x="0" y="1098787"/>
                    <a:pt x="0" y="1091283"/>
                  </a:cubicBezTo>
                  <a:lnTo>
                    <a:pt x="0" y="28293"/>
                  </a:lnTo>
                  <a:cubicBezTo>
                    <a:pt x="0" y="12667"/>
                    <a:pt x="12667" y="0"/>
                    <a:pt x="28293" y="0"/>
                  </a:cubicBez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60C447"/>
              </a:solidFill>
              <a:prstDash val="solid"/>
              <a:miter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66675"/>
              <a:ext cx="681100" cy="1186251"/>
            </a:xfrm>
            <a:prstGeom prst="rect">
              <a:avLst/>
            </a:prstGeom>
          </p:spPr>
          <p:txBody>
            <a:bodyPr lIns="58514" tIns="58514" rIns="58514" bIns="58514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01071" y="6398220"/>
            <a:ext cx="1939813" cy="239809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 ক্লান্ত বোধ করলে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 ক্ষুধা কমে গেলে</a:t>
            </a:r>
          </a:p>
          <a:p>
            <a:pPr marL="311784" lvl="1" indent="-171450" rtl="0">
              <a:lnSpc>
                <a:spcPts val="1689"/>
              </a:lnSpc>
              <a:buFont typeface="Arial" panose="020B0604020202020204" pitchFamily="34" charset="0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ত্বকে চুলকানি বা বেদনাদায়ক নয় এমন কোনো পরিবর্তন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 চিকিৎসার সাথে মানিয়ে নিতে অসুবিধা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 প্রায়শঃ মেজাজ পরিবর্তন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140334" lvl="1" algn="l" rtl="0">
              <a:lnSpc>
                <a:spcPts val="1689"/>
              </a:lnSpc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280669" lvl="1" indent="-140335" algn="l" rtl="0">
              <a:lnSpc>
                <a:spcPts val="1689"/>
              </a:lnSpc>
              <a:buFont typeface="Arial"/>
              <a:buChar char="•"/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280669" lvl="1" indent="-140335" algn="l" rtl="0">
              <a:lnSpc>
                <a:spcPts val="1689"/>
              </a:lnSpc>
              <a:buFont typeface="Arial"/>
              <a:buChar char="•"/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93317" y="5419696"/>
            <a:ext cx="2192594" cy="8720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rtl="0">
              <a:lnSpc>
                <a:spcPts val="1671"/>
              </a:lnSpc>
            </a:pPr>
            <a:r>
              <a:rPr lang="bn" sz="1392" dirty="0">
                <a:solidFill>
                  <a:srgbClr val="000000"/>
                </a:solidFill>
                <a:latin typeface="Canva Sans Bold"/>
              </a:rPr>
              <a:t>সতর্ক থাকুন এবং কোনো উপসর্গ দেখা দিলে এসওএস (SOS) হটলাইন বা আউট অফ আওয়ার নম্বরে কল করুন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5236618" y="5419696"/>
            <a:ext cx="1864038" cy="838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671"/>
              </a:lnSpc>
            </a:pPr>
            <a:r>
              <a:rPr lang="bn" sz="1392" dirty="0">
                <a:solidFill>
                  <a:srgbClr val="000000"/>
                </a:solidFill>
                <a:latin typeface="Canva Sans Bold"/>
              </a:rPr>
              <a:t>যদি নিম্নলিখিত উপসর্গগুলি দেখা দেয় তবে অবিলম্বে এসওএস (SOS) হটলাইনে কল করুন: 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808854" y="5419696"/>
            <a:ext cx="1961755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671"/>
              </a:lnSpc>
            </a:pPr>
            <a:r>
              <a:rPr lang="bn" sz="1392" dirty="0">
                <a:solidFill>
                  <a:srgbClr val="000000"/>
                </a:solidFill>
                <a:latin typeface="Canva Sans Bold"/>
              </a:rPr>
              <a:t>উপসর্গগুলি ক্রমাগত হতে থাকলে বা খারাপ হলে এসওএস (SOS) হটলাইনে কল করুন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2685453" y="6261100"/>
            <a:ext cx="2226108" cy="38068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9239" lvl="1" rtl="0">
              <a:lnSpc>
                <a:spcPts val="880"/>
              </a:lnSpc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নতুন/ বর্ধিত কোনো বেদনা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গরম এবং ঠান্ডা থেকে কাঁপুনি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অসুস্থ বোধ করলে/বমি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প্রস্রাব করতে সমস্যা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ডায়রিয়া (24 ঘন্টার মধ্যে 2-4 বার পাতলা মলত্যাগ)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কোষ্ঠকাঠিন্য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রক্তপাত হলে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শরীরের কোনো অঙ্গ ফুলে গেলে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মুখে ঘা মুখের ঘা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ত্বকে কোনো পরিবর্তন বা ফুসকুড়ি দেখা দিলে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চোখে ব্যথা/জল ঝরতে থাকলে</a:t>
            </a:r>
          </a:p>
          <a:p>
            <a:pPr marL="280669" lvl="1" indent="-140335" rtl="0">
              <a:lnSpc>
                <a:spcPts val="1689"/>
              </a:lnSpc>
              <a:buFont typeface="Arial"/>
              <a:buChar char="•"/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280669" lvl="1" indent="-140335" algn="l" rtl="0">
              <a:lnSpc>
                <a:spcPts val="1689"/>
              </a:lnSpc>
              <a:buFont typeface="Arial"/>
              <a:buChar char="•"/>
            </a:pPr>
            <a:endParaRPr lang="en-US" sz="1200" dirty="0">
              <a:solidFill>
                <a:srgbClr val="002D3D"/>
              </a:solidFill>
              <a:latin typeface="Canva Sans"/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5153640" y="6418162"/>
            <a:ext cx="2014076" cy="14362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  <a:ea typeface="Canva Sans"/>
              </a:rPr>
              <a:t>দৈহিক তাপমাত্রা 37.5°C বা তার বেশি হলে</a:t>
            </a: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  <a:ea typeface="Canva Sans"/>
              </a:rPr>
              <a:t>দৈহিক তাপমাত্রা 36.0°C সেলসিয়াসের নিচে নেমে গেলে</a:t>
            </a:r>
            <a:endParaRPr lang="en-US" sz="1200" dirty="0">
              <a:solidFill>
                <a:srgbClr val="002D3D"/>
              </a:solidFill>
              <a:latin typeface="Canva Sans"/>
            </a:endParaRP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সামগ্রিক ভাবে অসুস্থ বোধ করলে</a:t>
            </a:r>
          </a:p>
          <a:p>
            <a:pPr marL="280669" lvl="1" indent="-140335" rtl="0">
              <a:lnSpc>
                <a:spcPts val="1559"/>
              </a:lnSpc>
              <a:buFont typeface="Arial"/>
              <a:buChar char="•"/>
            </a:pPr>
            <a:r>
              <a:rPr lang="bn" sz="1200" dirty="0">
                <a:solidFill>
                  <a:srgbClr val="002D3D"/>
                </a:solidFill>
                <a:latin typeface="Canva Sans"/>
              </a:rPr>
              <a:t>আপনার কোনো উপসর্গের অবনতি হলে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68234" y="10090673"/>
            <a:ext cx="7258426" cy="1725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355"/>
              </a:lnSpc>
            </a:pPr>
            <a:r>
              <a:rPr lang="bn" sz="1200">
                <a:solidFill>
                  <a:srgbClr val="000000"/>
                </a:solidFill>
                <a:latin typeface="Canva Sans Bold"/>
              </a:rPr>
              <a:t>অনুগ্রহ করে মনে রাখবেন এই পরিষেবাটি পুনরাবৃত্তি করা প্রেসক্রিপশন, অ্যাপয়েন্টমেন্ট সংক্রান্ত প্রশ্ন বা সাধারণ অনুসন্ধানের জন্য নয়।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361661" y="10398154"/>
            <a:ext cx="2064999" cy="1795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rtl="0">
              <a:lnSpc>
                <a:spcPts val="1355"/>
              </a:lnSpc>
            </a:pPr>
            <a:r>
              <a:rPr lang="bn" sz="1200">
                <a:solidFill>
                  <a:srgbClr val="000000"/>
                </a:solidFill>
                <a:latin typeface="Canva Sans"/>
              </a:rPr>
              <a:t>NI-AHO-003 02/05/2024 v2 </a:t>
            </a:r>
          </a:p>
        </p:txBody>
      </p:sp>
      <p:grpSp>
        <p:nvGrpSpPr>
          <p:cNvPr id="33" name="Group 33"/>
          <p:cNvGrpSpPr/>
          <p:nvPr/>
        </p:nvGrpSpPr>
        <p:grpSpPr>
          <a:xfrm>
            <a:off x="4847" y="0"/>
            <a:ext cx="7578000" cy="1081565"/>
            <a:chOff x="0" y="0"/>
            <a:chExt cx="2715784" cy="387608"/>
          </a:xfrm>
        </p:grpSpPr>
        <p:sp>
          <p:nvSpPr>
            <p:cNvPr id="34" name="Freeform 34"/>
            <p:cNvSpPr/>
            <p:nvPr/>
          </p:nvSpPr>
          <p:spPr>
            <a:xfrm>
              <a:off x="0" y="0"/>
              <a:ext cx="2715784" cy="387608"/>
            </a:xfrm>
            <a:custGeom>
              <a:avLst/>
              <a:gdLst/>
              <a:ahLst/>
              <a:cxnLst/>
              <a:rect l="l" t="t" r="r" b="b"/>
              <a:pathLst>
                <a:path w="2715784" h="387608">
                  <a:moveTo>
                    <a:pt x="0" y="0"/>
                  </a:moveTo>
                  <a:lnTo>
                    <a:pt x="2715784" y="0"/>
                  </a:lnTo>
                  <a:lnTo>
                    <a:pt x="2715784" y="387608"/>
                  </a:lnTo>
                  <a:lnTo>
                    <a:pt x="0" y="387608"/>
                  </a:lnTo>
                  <a:close/>
                </a:path>
              </a:pathLst>
            </a:custGeom>
            <a:solidFill>
              <a:srgbClr val="F14545"/>
            </a:solidFill>
          </p:spPr>
          <p:txBody>
            <a:bodyPr/>
            <a:lstStyle/>
            <a:p>
              <a:endParaRPr lang="en-IE"/>
            </a:p>
          </p:txBody>
        </p:sp>
        <p:sp>
          <p:nvSpPr>
            <p:cNvPr id="35" name="TextBox 35"/>
            <p:cNvSpPr txBox="1"/>
            <p:nvPr/>
          </p:nvSpPr>
          <p:spPr>
            <a:xfrm>
              <a:off x="0" y="-66675"/>
              <a:ext cx="2715784" cy="4542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600"/>
                </a:lnSpc>
              </a:pPr>
              <a:endParaRPr/>
            </a:p>
          </p:txBody>
        </p:sp>
      </p:grpSp>
      <p:sp>
        <p:nvSpPr>
          <p:cNvPr id="36" name="Freeform 36"/>
          <p:cNvSpPr/>
          <p:nvPr/>
        </p:nvSpPr>
        <p:spPr>
          <a:xfrm>
            <a:off x="6303610" y="1665545"/>
            <a:ext cx="457699" cy="3648328"/>
          </a:xfrm>
          <a:custGeom>
            <a:avLst/>
            <a:gdLst/>
            <a:ahLst/>
            <a:cxnLst/>
            <a:rect l="l" t="t" r="r" b="b"/>
            <a:pathLst>
              <a:path w="457699" h="3648328">
                <a:moveTo>
                  <a:pt x="0" y="0"/>
                </a:moveTo>
                <a:lnTo>
                  <a:pt x="457699" y="0"/>
                </a:lnTo>
                <a:lnTo>
                  <a:pt x="457699" y="3648327"/>
                </a:lnTo>
                <a:lnTo>
                  <a:pt x="0" y="364832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E"/>
          </a:p>
        </p:txBody>
      </p:sp>
      <p:grpSp>
        <p:nvGrpSpPr>
          <p:cNvPr id="37" name="Group 37"/>
          <p:cNvGrpSpPr/>
          <p:nvPr/>
        </p:nvGrpSpPr>
        <p:grpSpPr>
          <a:xfrm>
            <a:off x="6365458" y="2148643"/>
            <a:ext cx="334003" cy="334003"/>
            <a:chOff x="0" y="0"/>
            <a:chExt cx="812800" cy="81280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58B29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IE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 rtl="0">
                <a:lnSpc>
                  <a:spcPts val="1929"/>
                </a:lnSpc>
              </a:pPr>
              <a:endParaRPr/>
            </a:p>
          </p:txBody>
        </p:sp>
      </p:grpSp>
      <p:sp>
        <p:nvSpPr>
          <p:cNvPr id="40" name="TextBox 40"/>
          <p:cNvSpPr txBox="1"/>
          <p:nvPr/>
        </p:nvSpPr>
        <p:spPr>
          <a:xfrm>
            <a:off x="406808" y="153433"/>
            <a:ext cx="6856375" cy="6889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5600"/>
              </a:lnSpc>
            </a:pPr>
            <a:r>
              <a:rPr lang="bn" sz="4000" dirty="0">
                <a:solidFill>
                  <a:srgbClr val="FFFFFF"/>
                </a:solidFill>
                <a:latin typeface="Canva Sans Bold"/>
              </a:rPr>
              <a:t>এসওএস (SOS) হটলাইন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429</Words>
  <Application>Microsoft Office PowerPoint</Application>
  <PresentationFormat>Custom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Canva Sans</vt:lpstr>
      <vt:lpstr>Canva Sans Bold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Circle Minimalist Medical Flyer</dc:title>
  <dc:creator>Ellen Stafford</dc:creator>
  <cp:lastModifiedBy>Claire Holton</cp:lastModifiedBy>
  <cp:revision>36</cp:revision>
  <cp:lastPrinted>2024-03-04T14:35:35Z</cp:lastPrinted>
  <dcterms:created xsi:type="dcterms:W3CDTF">2006-08-16T00:00:00Z</dcterms:created>
  <dcterms:modified xsi:type="dcterms:W3CDTF">2025-01-20T12:18:52Z</dcterms:modified>
  <dc:identifier>DAF6Cusmb94</dc:identifier>
</cp:coreProperties>
</file>